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9" r:id="rId3"/>
    <p:sldId id="257" r:id="rId4"/>
    <p:sldId id="268" r:id="rId5"/>
    <p:sldId id="258" r:id="rId6"/>
    <p:sldId id="259" r:id="rId7"/>
    <p:sldId id="266" r:id="rId8"/>
    <p:sldId id="265" r:id="rId9"/>
    <p:sldId id="262" r:id="rId10"/>
    <p:sldId id="264" r:id="rId11"/>
    <p:sldId id="261" r:id="rId12"/>
    <p:sldId id="267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11F74D-34FD-4AB4-B78F-C4A149CD0D15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6D4C69-697B-4E2D-8BD3-A868BBD9E9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5" name="Picture 15" descr="C:\Documents and Settings\rod.MEDIASTERLING\Desktop\Citygate\1084 Health Protection agency\Design\Images\Backround--only-1-1-x3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C:\Documents and Settings\rod.MEDIASTERLING\Desktop\1084 Health Protection agency\Design\Images\HPA-Logo-x-4-on-blue.gif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3" y="1194"/>
              <a:ext cx="893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159000"/>
            <a:ext cx="6118225" cy="658813"/>
          </a:xfrm>
          <a:solidFill>
            <a:schemeClr val="tx2"/>
          </a:solidFill>
        </p:spPr>
        <p:txBody>
          <a:bodyPr wrap="none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849563"/>
            <a:ext cx="6118225" cy="2179637"/>
          </a:xfrm>
          <a:solidFill>
            <a:schemeClr val="tx2"/>
          </a:solidFill>
        </p:spPr>
        <p:txBody>
          <a:bodyPr lIns="72000" tIns="72000" rIns="72000" bIns="7200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431800" y="6116638"/>
            <a:ext cx="2540000" cy="457200"/>
          </a:xfrm>
        </p:spPr>
        <p:txBody>
          <a:bodyPr lIns="72000" tIns="0" rIns="72000" bIns="72000"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4BADFF-38A3-45F4-B657-F6F67F255C47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FE15-C496-482B-8560-69A7A197BEF6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4390-A79A-4F93-BFC1-6DE0937A5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431800"/>
            <a:ext cx="20764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431800"/>
            <a:ext cx="6078537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0F8B-4165-4F5D-B3BD-4E767B8342DF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EE4CD-53F2-4476-98C1-F76FCB68F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272B-0D3D-449B-9CF1-695D16392889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F3D5-9A0F-4CB8-8610-14BA28B122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E11F-82B1-43D5-9A9D-62CCC5134249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629E1-CB80-482F-BCC6-6F6D08DD5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7272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438" y="1727200"/>
            <a:ext cx="40782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B3AE-D06C-4D14-B6B5-B212B313D0DF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8783-7DA7-4E42-9678-487ED9D7B4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A02D-3627-4A2C-ABF8-85A8344136D4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6A36E-F692-4046-9403-2235DC723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36C0-1185-4A98-B540-D6AA21A7D7C7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84C6-02B5-4147-8172-93246AB9A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26A2-5623-477E-BBA6-36DD4FF1CEAB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B0CB-B4BF-41C8-832C-8B036FEF4B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F699-26D2-4998-84AA-93917FD1B2B3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29E8-1E33-4ED7-A5BD-96AB7100D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614F-E8B5-4756-A686-EAC4B09241AB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FF86-847E-40A8-B36E-E21F5A936C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2476500" y="266700"/>
            <a:ext cx="6667500" cy="6591300"/>
            <a:chOff x="1560" y="168"/>
            <a:chExt cx="4200" cy="4152"/>
          </a:xfrm>
        </p:grpSpPr>
        <p:pic>
          <p:nvPicPr>
            <p:cNvPr id="1032" name="Picture 8" descr="C:\Documents and Settings\rod.MEDIASTERLING\Desktop\1084 Health Protection agency\Design\Images\Backround- only 1-2 x3 crop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60" y="2654"/>
              <a:ext cx="4200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1" descr="C:\Documents and Settings\rod.MEDIASTERLING\Desktop\1084 Health Protection agency\Design\Images\HPA-Logo-x-4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00" y="168"/>
              <a:ext cx="824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31800"/>
            <a:ext cx="657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27200"/>
            <a:ext cx="83073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F7618E5-3877-40A8-8782-99FC4F75F74A}" type="datetimeFigureOut">
              <a:rPr lang="en-US"/>
              <a:pPr>
                <a:defRPr/>
              </a:pPr>
              <a:t>3/15/2013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91C2EB2-8CB2-4C07-9129-DA3AEAB655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30000"/>
        </a:spcAft>
        <a:buChar char=" 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20000"/>
        </a:spcBef>
        <a:spcAft>
          <a:spcPct val="30000"/>
        </a:spcAft>
        <a:buChar char=" "/>
        <a:defRPr sz="2000">
          <a:solidFill>
            <a:srgbClr val="000000"/>
          </a:solidFill>
          <a:latin typeface="+mn-lt"/>
        </a:defRPr>
      </a:lvl2pPr>
      <a:lvl3pPr marL="571500" indent="-1889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755650" indent="-182563" algn="l" rtl="0" eaLnBrk="0" fontAlgn="base" hangingPunct="0">
        <a:spcBef>
          <a:spcPct val="20000"/>
        </a:spcBef>
        <a:spcAft>
          <a:spcPct val="0"/>
        </a:spcAft>
        <a:buChar char="­"/>
        <a:defRPr sz="2000">
          <a:solidFill>
            <a:srgbClr val="000000"/>
          </a:solidFill>
          <a:latin typeface="+mn-lt"/>
        </a:defRPr>
      </a:lvl4pPr>
      <a:lvl5pPr marL="952500" indent="-1952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1409700" indent="-1952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6pPr>
      <a:lvl7pPr marL="1866900" indent="-1952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7pPr>
      <a:lvl8pPr marL="2324100" indent="-1952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8pPr>
      <a:lvl9pPr marL="2781300" indent="-1952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Infectious Diseases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Prof Keith Neal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STIs – Chlamydia diagnoses in West Midlands GUM clinics: 1996 to 2010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Males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25763"/>
            <a:ext cx="4040188" cy="2449512"/>
          </a:xfrm>
        </p:spPr>
      </p:pic>
      <p:sp>
        <p:nvSpPr>
          <p:cNvPr id="12293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Females </a:t>
            </a:r>
          </a:p>
        </p:txBody>
      </p:sp>
      <p:pic>
        <p:nvPicPr>
          <p:cNvPr id="1229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944813"/>
            <a:ext cx="4041775" cy="24114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Hepatitis C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27200"/>
            <a:ext cx="6938963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Measles is preventable</a:t>
            </a:r>
          </a:p>
          <a:p>
            <a:pPr eaLnBrk="1" hangingPunct="1"/>
            <a:r>
              <a:rPr lang="en-GB" smtClean="0"/>
              <a:t>Pertussis – pregnant women vaccine programme</a:t>
            </a:r>
          </a:p>
          <a:p>
            <a:pPr eaLnBrk="1" hangingPunct="1"/>
            <a:r>
              <a:rPr lang="en-GB" smtClean="0"/>
              <a:t>TB – typing systems helping control strategies</a:t>
            </a:r>
          </a:p>
          <a:p>
            <a:pPr eaLnBrk="1" hangingPunct="1"/>
            <a:r>
              <a:rPr lang="en-GB" smtClean="0"/>
              <a:t>HIV – new cases occurring in high risk groups</a:t>
            </a:r>
          </a:p>
          <a:p>
            <a:pPr eaLnBrk="1" hangingPunct="1"/>
            <a:r>
              <a:rPr lang="en-GB" smtClean="0"/>
              <a:t>STIs – totally resistant gonorrhoea and HPV vaccine will have major benefits</a:t>
            </a:r>
          </a:p>
          <a:p>
            <a:pPr eaLnBrk="1" hangingPunct="1"/>
            <a:r>
              <a:rPr lang="en-GB" smtClean="0"/>
              <a:t>Hepatitis C – described as a ticking time bomb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Mortality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7688" y="1600200"/>
            <a:ext cx="44291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One in eight of all deaths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Mainly respiratory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00B0F0"/>
                </a:solidFill>
              </a:rPr>
              <a:t>Pneumonia, influenza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92D050"/>
                </a:solidFill>
              </a:rPr>
              <a:t>Cancers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rgbClr val="92D050"/>
                </a:solidFill>
              </a:rPr>
              <a:t>Stomach, head and neck, cervix, liver, oesophageal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Digestive disease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Ulcers, liver</a:t>
            </a:r>
          </a:p>
        </p:txBody>
      </p:sp>
      <p:sp>
        <p:nvSpPr>
          <p:cNvPr id="410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Measles</a:t>
            </a:r>
          </a:p>
        </p:txBody>
      </p:sp>
      <p:sp>
        <p:nvSpPr>
          <p:cNvPr id="512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889000"/>
          </a:xfrm>
        </p:spPr>
        <p:txBody>
          <a:bodyPr/>
          <a:lstStyle/>
          <a:p>
            <a:pPr eaLnBrk="1" hangingPunct="1"/>
            <a:r>
              <a:rPr lang="en-GB" smtClean="0"/>
              <a:t>Confirmed measles cases in West Midlands</a:t>
            </a:r>
          </a:p>
        </p:txBody>
      </p:sp>
      <p:pic>
        <p:nvPicPr>
          <p:cNvPr id="51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82813"/>
            <a:ext cx="4040188" cy="3935412"/>
          </a:xfrm>
        </p:spPr>
      </p:pic>
      <p:sp>
        <p:nvSpPr>
          <p:cNvPr id="512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571500"/>
          </a:xfrm>
        </p:spPr>
        <p:txBody>
          <a:bodyPr/>
          <a:lstStyle/>
          <a:p>
            <a:pPr eaLnBrk="1" hangingPunct="1"/>
            <a:r>
              <a:rPr lang="en-GB" smtClean="0"/>
              <a:t>Uptake of MMR1 and MMR2</a:t>
            </a:r>
          </a:p>
        </p:txBody>
      </p:sp>
      <p:pic>
        <p:nvPicPr>
          <p:cNvPr id="5126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43125"/>
            <a:ext cx="4286250" cy="1898650"/>
          </a:xfrm>
        </p:spPr>
      </p:pic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14813"/>
            <a:ext cx="43751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Pertussis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Confirmed pertussis cases in the West Midlands</a:t>
            </a:r>
            <a:endParaRPr lang="en-GB" dirty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263" y="2857500"/>
            <a:ext cx="4429125" cy="23764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Rate per 100,000 confirmed Pertussis cases; 2012 Jan to Oct</a:t>
            </a:r>
            <a:endParaRPr lang="en-GB" dirty="0"/>
          </a:p>
        </p:txBody>
      </p:sp>
      <p:pic>
        <p:nvPicPr>
          <p:cNvPr id="615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247900"/>
            <a:ext cx="4041775" cy="38052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TB</a:t>
            </a:r>
          </a:p>
        </p:txBody>
      </p:sp>
      <p:sp>
        <p:nvSpPr>
          <p:cNvPr id="717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TB rates per 100,000 by PCT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500313"/>
            <a:ext cx="4260850" cy="412908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TB in West Midlands – 2002 - 2011</a:t>
            </a:r>
            <a:endParaRPr lang="en-GB" dirty="0"/>
          </a:p>
        </p:txBody>
      </p:sp>
      <p:pic>
        <p:nvPicPr>
          <p:cNvPr id="717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3022600"/>
            <a:ext cx="4041775" cy="22558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en-GB" smtClean="0"/>
              <a:t>Selected TB clusters in West Midlands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343025"/>
            <a:ext cx="7500937" cy="5326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GB" smtClean="0"/>
              <a:t>HIV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150938"/>
            <a:ext cx="8072437" cy="5638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West Midlands residents receiving care for HIV by age group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5010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GB" smtClean="0"/>
              <a:t>STIs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214438"/>
            <a:ext cx="8145463" cy="56435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HD talk">
  <a:themeElements>
    <a:clrScheme name="">
      <a:dk1>
        <a:srgbClr val="000000"/>
      </a:dk1>
      <a:lt1>
        <a:srgbClr val="FFFFFF"/>
      </a:lt1>
      <a:dk2>
        <a:srgbClr val="2D0054"/>
      </a:dk2>
      <a:lt2>
        <a:srgbClr val="742F70"/>
      </a:lt2>
      <a:accent1>
        <a:srgbClr val="ECBF00"/>
      </a:accent1>
      <a:accent2>
        <a:srgbClr val="00A2AE"/>
      </a:accent2>
      <a:accent3>
        <a:srgbClr val="FFFFFF"/>
      </a:accent3>
      <a:accent4>
        <a:srgbClr val="000000"/>
      </a:accent4>
      <a:accent5>
        <a:srgbClr val="F4DCAA"/>
      </a:accent5>
      <a:accent6>
        <a:srgbClr val="00929D"/>
      </a:accent6>
      <a:hlink>
        <a:srgbClr val="CF6400"/>
      </a:hlink>
      <a:folHlink>
        <a:srgbClr val="93989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D0054"/>
        </a:dk1>
        <a:lt1>
          <a:srgbClr val="FFFFFF"/>
        </a:lt1>
        <a:dk2>
          <a:srgbClr val="000000"/>
        </a:dk2>
        <a:lt2>
          <a:srgbClr val="808080"/>
        </a:lt2>
        <a:accent1>
          <a:srgbClr val="FFBF00"/>
        </a:accent1>
        <a:accent2>
          <a:srgbClr val="99FFCC"/>
        </a:accent2>
        <a:accent3>
          <a:srgbClr val="FFFFFF"/>
        </a:accent3>
        <a:accent4>
          <a:srgbClr val="250046"/>
        </a:accent4>
        <a:accent5>
          <a:srgbClr val="FFDCAA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D0054"/>
    </a:dk2>
    <a:lt2>
      <a:srgbClr val="808080"/>
    </a:lt2>
    <a:accent1>
      <a:srgbClr val="FFC20E"/>
    </a:accent1>
    <a:accent2>
      <a:srgbClr val="2D0054"/>
    </a:accent2>
    <a:accent3>
      <a:srgbClr val="FFFFFF"/>
    </a:accent3>
    <a:accent4>
      <a:srgbClr val="000000"/>
    </a:accent4>
    <a:accent5>
      <a:srgbClr val="FFDDAA"/>
    </a:accent5>
    <a:accent6>
      <a:srgbClr val="28004B"/>
    </a:accent6>
    <a:hlink>
      <a:srgbClr val="F3712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KHD talk</Template>
  <TotalTime>1</TotalTime>
  <Words>162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KHD talk</vt:lpstr>
      <vt:lpstr>Infectious Diseases</vt:lpstr>
      <vt:lpstr>Mortality</vt:lpstr>
      <vt:lpstr>Measles</vt:lpstr>
      <vt:lpstr>Pertussis</vt:lpstr>
      <vt:lpstr>TB</vt:lpstr>
      <vt:lpstr>Selected TB clusters in West Midlands</vt:lpstr>
      <vt:lpstr>HIV</vt:lpstr>
      <vt:lpstr>West Midlands residents receiving care for HIV by age group</vt:lpstr>
      <vt:lpstr>STIs</vt:lpstr>
      <vt:lpstr>STIs – Chlamydia diagnoses in West Midlands GUM clinics: 1996 to 2010</vt:lpstr>
      <vt:lpstr>Hepatitis C</vt:lpstr>
      <vt:lpstr>Summary</vt:lpstr>
    </vt:vector>
  </TitlesOfParts>
  <Company>Health Protection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Diseases</dc:title>
  <dc:creator>keith.neal</dc:creator>
  <cp:lastModifiedBy>eayresd</cp:lastModifiedBy>
  <cp:revision>2</cp:revision>
  <dcterms:created xsi:type="dcterms:W3CDTF">2013-02-27T13:44:30Z</dcterms:created>
  <dcterms:modified xsi:type="dcterms:W3CDTF">2013-03-15T09:37:15Z</dcterms:modified>
</cp:coreProperties>
</file>